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4"/>
  </p:notesMasterIdLst>
  <p:handoutMasterIdLst>
    <p:handoutMasterId r:id="rId25"/>
  </p:handoutMasterIdLst>
  <p:sldIdLst>
    <p:sldId id="292" r:id="rId5"/>
    <p:sldId id="291" r:id="rId6"/>
    <p:sldId id="298" r:id="rId7"/>
    <p:sldId id="297" r:id="rId8"/>
    <p:sldId id="299" r:id="rId9"/>
    <p:sldId id="295" r:id="rId10"/>
    <p:sldId id="302" r:id="rId11"/>
    <p:sldId id="303" r:id="rId12"/>
    <p:sldId id="304" r:id="rId13"/>
    <p:sldId id="308" r:id="rId14"/>
    <p:sldId id="301" r:id="rId15"/>
    <p:sldId id="300" r:id="rId16"/>
    <p:sldId id="305" r:id="rId17"/>
    <p:sldId id="306" r:id="rId18"/>
    <p:sldId id="311" r:id="rId19"/>
    <p:sldId id="307" r:id="rId20"/>
    <p:sldId id="309" r:id="rId21"/>
    <p:sldId id="296" r:id="rId22"/>
    <p:sldId id="294" r:id="rId23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95" d="100"/>
          <a:sy n="95" d="100"/>
        </p:scale>
        <p:origin x="-5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24/09/25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24/09/25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24/09/25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145" y="488485"/>
            <a:ext cx="6712665" cy="30565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RYGB PRIMARIO O PER REVISIONE PER GERD.</a:t>
            </a:r>
            <a:br>
              <a:rPr lang="it-IT" dirty="0" smtClean="0">
                <a:solidFill>
                  <a:srgbClr val="304297"/>
                </a:solidFill>
              </a:rPr>
            </a:br>
            <a:r>
              <a:rPr lang="it-IT" dirty="0" smtClean="0">
                <a:solidFill>
                  <a:srgbClr val="304297"/>
                </a:solidFill>
              </a:rPr>
              <a:t>NON È PIÙ LA NOSTRA SOLUZIONE A TUTTO?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145" y="4298681"/>
            <a:ext cx="6712665" cy="21074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it-IT" sz="2800" b="1" dirty="0" smtClean="0">
                <a:solidFill>
                  <a:srgbClr val="E79130"/>
                </a:solidFill>
              </a:rPr>
              <a:t>DR. GIACOMO PIATTO</a:t>
            </a:r>
          </a:p>
          <a:p>
            <a:pPr algn="ctr">
              <a:lnSpc>
                <a:spcPct val="120000"/>
              </a:lnSpc>
            </a:pPr>
            <a:r>
              <a:rPr lang="it-IT" sz="2800" b="1" dirty="0" smtClean="0">
                <a:solidFill>
                  <a:srgbClr val="E79130"/>
                </a:solidFill>
              </a:rPr>
              <a:t>U.O. CHIRURGIA GENERALE</a:t>
            </a:r>
          </a:p>
          <a:p>
            <a:pPr algn="ctr">
              <a:lnSpc>
                <a:spcPct val="120000"/>
              </a:lnSpc>
            </a:pPr>
            <a:r>
              <a:rPr lang="it-IT" sz="2800" b="1" dirty="0" smtClean="0">
                <a:solidFill>
                  <a:srgbClr val="E79130"/>
                </a:solidFill>
              </a:rPr>
              <a:t>OSPEDALE DI CITTADELLA (PD)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ROUX-EN-Y? (4)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Schermata 2025-09-23 alle 12.2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8" y="1004887"/>
            <a:ext cx="10614487" cy="41956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403091"/>
            <a:ext cx="1202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/>
              <a:t>“RYGB IS THE PREFERRED PROCEDURE DUE TO EVIDENCE OF BE REGRESSION”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7553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ROUX-EN-Y? (5)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6" name="Immagine 5" descr="Schermata 2025-09-23 alle 12.1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369"/>
            <a:ext cx="12192000" cy="51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ROUX-EN-Y? (6)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169" y="577417"/>
            <a:ext cx="11883551" cy="565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14 PAPERS, ONE RCT</a:t>
            </a: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28027 RYGB</a:t>
            </a: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79.4% </a:t>
            </a:r>
            <a:r>
              <a:rPr lang="it-IT" sz="2200" b="1" dirty="0"/>
              <a:t>STOP PPI, 47% REMISSION OF </a:t>
            </a:r>
            <a:r>
              <a:rPr lang="it-IT" sz="2200" b="1" dirty="0" smtClean="0"/>
              <a:t>GERD, </a:t>
            </a: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4.5% DE NOVO GERD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ONLY 408 PATIENTS (1.45%!) STUDIED WITH PH-METRY/MANOMETRY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RYGB </a:t>
            </a:r>
            <a:r>
              <a:rPr lang="it-IT" sz="2200" b="1" dirty="0" smtClean="0">
                <a:sym typeface="Wingdings"/>
              </a:rPr>
              <a:t> GOOD OUTCOMES ON GERD, STRONG NEED OF RCTS ON GERD ASSESSMENT 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05127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GERD AFTER ROUX-EN-Y? (1)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Schermata 2025-09-23 alle 12.4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5" y="788536"/>
            <a:ext cx="10910659" cy="5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GERD AFTER ROUX-EN-Y? (2)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Schermata 2025-09-23 alle 14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17" y="822797"/>
            <a:ext cx="6937662" cy="48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GERD AFTER ROUX-EN-Y? (3)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Schermata 2024-01-19 alle 07.5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539"/>
            <a:ext cx="7721894" cy="4345756"/>
          </a:xfrm>
          <a:prstGeom prst="rect">
            <a:avLst/>
          </a:prstGeom>
        </p:spPr>
      </p:pic>
      <p:pic>
        <p:nvPicPr>
          <p:cNvPr id="4" name="Immagine 3" descr="PRISMA sleeve to RYG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"/>
          <a:stretch/>
        </p:blipFill>
        <p:spPr>
          <a:xfrm>
            <a:off x="8217477" y="448960"/>
            <a:ext cx="3974523" cy="49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GERD AFTER ROUX-EN-Y? (4)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169" y="697733"/>
            <a:ext cx="11883551" cy="463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16 PAPERS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18060 R-RYGB AFTER SG FOR GERD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433</a:t>
            </a:r>
            <a:r>
              <a:rPr lang="it-IT" sz="2200" dirty="0" smtClean="0"/>
              <a:t> R-RYGB AFTER SG FOR GERD WITH </a:t>
            </a:r>
            <a:r>
              <a:rPr lang="it-IT" sz="2200" b="1" dirty="0" smtClean="0"/>
              <a:t>MEAN F-UP 26.7 ± 16.18 MONTHS </a:t>
            </a:r>
            <a:r>
              <a:rPr lang="it-IT" sz="2200" dirty="0" smtClean="0"/>
              <a:t>(13 PAPERS) FOCUSED ON </a:t>
            </a:r>
            <a:r>
              <a:rPr lang="it-IT" sz="2200" b="1" dirty="0" smtClean="0"/>
              <a:t>GERD</a:t>
            </a:r>
            <a:r>
              <a:rPr lang="it-IT" sz="2200" dirty="0" smtClean="0"/>
              <a:t> OUTCOME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17627</a:t>
            </a:r>
            <a:r>
              <a:rPr lang="it-IT" sz="2200" dirty="0" smtClean="0"/>
              <a:t> R-RYGB AFTER SG FOR GERD WITH </a:t>
            </a:r>
            <a:r>
              <a:rPr lang="it-IT" sz="2200" b="1" dirty="0" smtClean="0"/>
              <a:t>30 DAYS F-UP </a:t>
            </a:r>
            <a:r>
              <a:rPr lang="it-IT" sz="2200" dirty="0" smtClean="0"/>
              <a:t>(MBSAQIP </a:t>
            </a:r>
            <a:r>
              <a:rPr lang="it-IT" sz="2200" dirty="0" err="1"/>
              <a:t>R</a:t>
            </a:r>
            <a:r>
              <a:rPr lang="it-IT" sz="2200" dirty="0" err="1" smtClean="0"/>
              <a:t>egistry</a:t>
            </a:r>
            <a:r>
              <a:rPr lang="it-IT" sz="2200" dirty="0" smtClean="0"/>
              <a:t>) FOCUSED ON </a:t>
            </a:r>
            <a:r>
              <a:rPr lang="it-IT" sz="2200" b="1" dirty="0" smtClean="0"/>
              <a:t>COMPLICATIONS </a:t>
            </a:r>
            <a:r>
              <a:rPr lang="it-IT" sz="2200" dirty="0"/>
              <a:t>(3 PAPERS</a:t>
            </a:r>
            <a:r>
              <a:rPr lang="it-IT" sz="2200" dirty="0" smtClean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7553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GERD AFTER ROUX-EN-Y? (5)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169" y="546406"/>
            <a:ext cx="11883551" cy="77098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ct val="150000"/>
              </a:lnSpc>
            </a:pP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smtClean="0"/>
              <a:t>TYPE OF </a:t>
            </a:r>
            <a:r>
              <a:rPr lang="it-IT" sz="2200" b="1" dirty="0" smtClean="0"/>
              <a:t>ASSESSMENT</a:t>
            </a:r>
            <a:r>
              <a:rPr lang="it-IT" sz="2200" dirty="0" smtClean="0"/>
              <a:t> OF GERD </a:t>
            </a:r>
            <a:r>
              <a:rPr lang="it-IT" sz="2200" b="1" u="sng" dirty="0" smtClean="0"/>
              <a:t>BEFORE REVISION</a:t>
            </a:r>
            <a:r>
              <a:rPr lang="it-IT" sz="2200" b="1" dirty="0" smtClean="0"/>
              <a:t> </a:t>
            </a:r>
            <a:r>
              <a:rPr lang="it-IT" sz="2200" dirty="0" smtClean="0"/>
              <a:t>(AFTER SG):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smtClean="0"/>
              <a:t>SYMPTOMS (+ PPI USAGE): 100%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smtClean="0"/>
              <a:t>ENDOSCOPY: 75.3% (WIDE ETEROGENITY 0-100%)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smtClean="0"/>
              <a:t>UGI SERIES: 40.4% </a:t>
            </a:r>
            <a:r>
              <a:rPr lang="it-IT" sz="2200" dirty="0"/>
              <a:t>(WIDE ETEROGENITY 0-100%</a:t>
            </a:r>
            <a:r>
              <a:rPr lang="it-IT" sz="22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err="1" smtClean="0"/>
              <a:t>pH</a:t>
            </a:r>
            <a:r>
              <a:rPr lang="it-IT" sz="2200" dirty="0" smtClean="0"/>
              <a:t>-METRY: 8.5%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smtClean="0"/>
              <a:t>MANOMETRY: 17.1%</a:t>
            </a:r>
          </a:p>
          <a:p>
            <a:pPr lvl="1">
              <a:lnSpc>
                <a:spcPct val="150000"/>
              </a:lnSpc>
            </a:pPr>
            <a:endParaRPr lang="it-IT" sz="2200" dirty="0" smtClean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it-IT" sz="2200" dirty="0" smtClean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it-IT" sz="2200" dirty="0" smtClean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it-IT" sz="2200"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it-IT" sz="2200" dirty="0" smtClean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it-IT" sz="22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/>
              <a:t>TYPE OF </a:t>
            </a:r>
            <a:r>
              <a:rPr lang="it-IT" sz="2200" b="1" dirty="0"/>
              <a:t>ASSESSMENT</a:t>
            </a:r>
            <a:r>
              <a:rPr lang="it-IT" sz="2200" dirty="0"/>
              <a:t> OF GERD </a:t>
            </a:r>
            <a:r>
              <a:rPr lang="it-IT" sz="2200" b="1" u="sng" dirty="0"/>
              <a:t>AFTER REVISION</a:t>
            </a:r>
            <a:r>
              <a:rPr lang="it-IT" sz="2200" b="1" dirty="0"/>
              <a:t> </a:t>
            </a:r>
            <a:r>
              <a:rPr lang="it-IT" sz="2200" dirty="0"/>
              <a:t>(AFTER R-RYGB):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/>
              <a:t>NOT REPORTED</a:t>
            </a:r>
            <a:r>
              <a:rPr lang="it-IT" sz="2200" dirty="0"/>
              <a:t> IN </a:t>
            </a:r>
            <a:r>
              <a:rPr lang="it-IT" sz="2200" b="1" dirty="0"/>
              <a:t>23% STUDIES </a:t>
            </a:r>
            <a:r>
              <a:rPr lang="it-IT" sz="2200" dirty="0"/>
              <a:t>(3/13)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/>
              <a:t>SYMPTOMS (+ PPI USAGE): 100%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/>
              <a:t>ENDOSCOPY: 32.9%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/>
              <a:t>UGI SERIES: 6%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 err="1"/>
              <a:t>pH</a:t>
            </a:r>
            <a:r>
              <a:rPr lang="it-IT" sz="2200" dirty="0"/>
              <a:t>-METRY: 11.2%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sz="2200" dirty="0"/>
              <a:t>MANOMETRY: 12.1%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it-IT" sz="2200" dirty="0"/>
          </a:p>
        </p:txBody>
      </p:sp>
      <p:sp>
        <p:nvSpPr>
          <p:cNvPr id="4" name="Cornice 3"/>
          <p:cNvSpPr/>
          <p:nvPr/>
        </p:nvSpPr>
        <p:spPr>
          <a:xfrm>
            <a:off x="591152" y="4641783"/>
            <a:ext cx="3018322" cy="1106638"/>
          </a:xfrm>
          <a:prstGeom prst="frame">
            <a:avLst>
              <a:gd name="adj1" fmla="val 52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Cornice 4"/>
          <p:cNvSpPr/>
          <p:nvPr/>
        </p:nvSpPr>
        <p:spPr>
          <a:xfrm>
            <a:off x="6425131" y="4099024"/>
            <a:ext cx="3018322" cy="1106638"/>
          </a:xfrm>
          <a:prstGeom prst="frame">
            <a:avLst>
              <a:gd name="adj1" fmla="val 52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5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CONCLUSIONS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169" y="600036"/>
            <a:ext cx="11883551" cy="565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RYGB </a:t>
            </a:r>
            <a:r>
              <a:rPr lang="it-IT" sz="2200" dirty="0" smtClean="0"/>
              <a:t>STILL THE </a:t>
            </a:r>
            <a:r>
              <a:rPr lang="it-IT" sz="2200" b="1" dirty="0" smtClean="0"/>
              <a:t>MOST PERFORMED</a:t>
            </a:r>
            <a:r>
              <a:rPr lang="it-IT" sz="2200" dirty="0" smtClean="0"/>
              <a:t> MB PROCEDURE FOR </a:t>
            </a:r>
            <a:r>
              <a:rPr lang="it-IT" sz="2200" b="1" dirty="0" smtClean="0"/>
              <a:t>OBESITY + </a:t>
            </a:r>
            <a:r>
              <a:rPr lang="it-IT" sz="2200" b="1" dirty="0" smtClean="0"/>
              <a:t>GERD, UP TO 80%</a:t>
            </a: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PRIMARY AND REVISION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GOOD </a:t>
            </a:r>
            <a:r>
              <a:rPr lang="it-IT" sz="2200" dirty="0" smtClean="0"/>
              <a:t>RESULTS IN TERMS OF </a:t>
            </a:r>
            <a:r>
              <a:rPr lang="it-IT" sz="2200" b="1" dirty="0" smtClean="0"/>
              <a:t>GERD RESOLUTION (UP TO &gt;90%)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/>
              <a:t>GERD AFTER RYGB </a:t>
            </a:r>
            <a:r>
              <a:rPr lang="it-IT" sz="2200" b="1" dirty="0" smtClean="0">
                <a:sym typeface="Wingdings"/>
              </a:rPr>
              <a:t> LOW RATE, BUT </a:t>
            </a:r>
            <a:r>
              <a:rPr lang="it-IT" sz="2200" b="1" u="sng" dirty="0" smtClean="0">
                <a:sym typeface="Wingdings"/>
              </a:rPr>
              <a:t>FOREVER AND ALWAYS</a:t>
            </a:r>
            <a:r>
              <a:rPr lang="it-IT" sz="2200" b="1" dirty="0" smtClean="0">
                <a:sym typeface="Wingdings"/>
              </a:rPr>
              <a:t>!!!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>
                <a:sym typeface="Wingdings"/>
              </a:rPr>
              <a:t>STRONG NEED OF GERD ASSESSMENT PROTOCOLS BEFORE AND AFTER RYGB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sz="2200" b="1" dirty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200" b="1" dirty="0" smtClean="0">
                <a:sym typeface="Wingdings"/>
              </a:rPr>
              <a:t>ROLE OF NEW PERSPECTIVES/TECHNIQUES</a:t>
            </a:r>
            <a:endParaRPr lang="it-IT" sz="2200" b="1" dirty="0">
              <a:sym typeface="Wingdings"/>
            </a:endParaRPr>
          </a:p>
        </p:txBody>
      </p:sp>
      <p:pic>
        <p:nvPicPr>
          <p:cNvPr id="4" name="Immagine 3" descr="lap_byp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11" y="1892759"/>
            <a:ext cx="2058735" cy="3465884"/>
          </a:xfrm>
          <a:prstGeom prst="rect">
            <a:avLst/>
          </a:prstGeom>
        </p:spPr>
      </p:pic>
      <p:pic>
        <p:nvPicPr>
          <p:cNvPr id="8" name="Immagine 7" descr="LS0034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459">
            <a:off x="9404614" y="2498593"/>
            <a:ext cx="785733" cy="16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145" y="1409632"/>
            <a:ext cx="6712665" cy="11304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7200" dirty="0" smtClean="0">
                <a:solidFill>
                  <a:srgbClr val="304297"/>
                </a:solidFill>
              </a:rPr>
              <a:t>GRAZIE! </a:t>
            </a:r>
            <a:endParaRPr lang="it-IT" sz="72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189" y="3782280"/>
            <a:ext cx="6726621" cy="2623871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it-IT" sz="3600" b="1" dirty="0" smtClean="0">
                <a:solidFill>
                  <a:srgbClr val="E79130"/>
                </a:solidFill>
              </a:rPr>
              <a:t>DR. GIACOMO PIATTO</a:t>
            </a:r>
          </a:p>
          <a:p>
            <a:pPr algn="ctr">
              <a:lnSpc>
                <a:spcPct val="120000"/>
              </a:lnSpc>
            </a:pPr>
            <a:r>
              <a:rPr lang="it-IT" sz="3600" b="1" dirty="0" smtClean="0">
                <a:solidFill>
                  <a:srgbClr val="E79130"/>
                </a:solidFill>
              </a:rPr>
              <a:t>U.O. CHIRURGIA GENERALE</a:t>
            </a:r>
          </a:p>
          <a:p>
            <a:pPr algn="ctr">
              <a:lnSpc>
                <a:spcPct val="120000"/>
              </a:lnSpc>
            </a:pPr>
            <a:r>
              <a:rPr lang="it-IT" sz="3600" b="1" dirty="0" smtClean="0">
                <a:solidFill>
                  <a:srgbClr val="E79130"/>
                </a:solidFill>
              </a:rPr>
              <a:t>OSPEDALE DI CITTADELLA (PD)</a:t>
            </a:r>
          </a:p>
          <a:p>
            <a:pPr algn="ctr">
              <a:lnSpc>
                <a:spcPct val="120000"/>
              </a:lnSpc>
            </a:pPr>
            <a:endParaRPr lang="it-IT" sz="2800" b="1" dirty="0" smtClean="0">
              <a:solidFill>
                <a:srgbClr val="E7913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it-IT" sz="4400" b="1" cap="none" dirty="0" err="1" smtClean="0">
                <a:solidFill>
                  <a:srgbClr val="E79130"/>
                </a:solidFill>
              </a:rPr>
              <a:t>giacomoplatz@gmail.com</a:t>
            </a:r>
            <a:endParaRPr lang="it-IT" sz="4400" b="1" cap="none" dirty="0" smtClean="0">
              <a:solidFill>
                <a:srgbClr val="E79130"/>
              </a:solidFill>
            </a:endParaRPr>
          </a:p>
        </p:txBody>
      </p:sp>
      <p:pic>
        <p:nvPicPr>
          <p:cNvPr id="2" name="Immagine 1" descr="IMG_51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275" y="858272"/>
            <a:ext cx="6866180" cy="51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5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15138"/>
          <a:stretch/>
        </p:blipFill>
        <p:spPr>
          <a:xfrm>
            <a:off x="2698324" y="1786466"/>
            <a:ext cx="6823628" cy="3545016"/>
          </a:xfrm>
          <a:prstGeom prst="rect">
            <a:avLst/>
          </a:prstGeom>
        </p:spPr>
      </p:pic>
      <p:sp>
        <p:nvSpPr>
          <p:cNvPr id="6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5352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RYGB PRIMARIO O PER REVISIONE PER GERD.</a:t>
            </a:r>
            <a:br>
              <a:rPr lang="it-IT" dirty="0" smtClean="0">
                <a:solidFill>
                  <a:srgbClr val="304297"/>
                </a:solidFill>
              </a:rPr>
            </a:br>
            <a:r>
              <a:rPr lang="it-IT" dirty="0" smtClean="0">
                <a:solidFill>
                  <a:srgbClr val="304297"/>
                </a:solidFill>
              </a:rPr>
              <a:t>NON È PIÙ LA NOSTRA SOLUZIONE A TUTTO?</a:t>
            </a:r>
            <a:endParaRPr lang="it-IT" dirty="0">
              <a:solidFill>
                <a:srgbClr val="304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5-09-23 alle 11.3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5" y="348919"/>
            <a:ext cx="10630101" cy="5742021"/>
          </a:xfrm>
          <a:prstGeom prst="rect">
            <a:avLst/>
          </a:prstGeom>
        </p:spPr>
      </p:pic>
      <p:sp>
        <p:nvSpPr>
          <p:cNvPr id="3" name="Anello 2"/>
          <p:cNvSpPr/>
          <p:nvPr/>
        </p:nvSpPr>
        <p:spPr>
          <a:xfrm>
            <a:off x="1081773" y="0"/>
            <a:ext cx="2476917" cy="1039534"/>
          </a:xfrm>
          <a:prstGeom prst="donut">
            <a:avLst>
              <a:gd name="adj" fmla="val 102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Meno 10"/>
          <p:cNvSpPr/>
          <p:nvPr/>
        </p:nvSpPr>
        <p:spPr>
          <a:xfrm>
            <a:off x="2993696" y="5052345"/>
            <a:ext cx="3021187" cy="1262842"/>
          </a:xfrm>
          <a:prstGeom prst="mathMinus">
            <a:avLst>
              <a:gd name="adj1" fmla="val 6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Meno 12"/>
          <p:cNvSpPr/>
          <p:nvPr/>
        </p:nvSpPr>
        <p:spPr>
          <a:xfrm>
            <a:off x="10355088" y="5065178"/>
            <a:ext cx="1185117" cy="1262842"/>
          </a:xfrm>
          <a:prstGeom prst="mathMinus">
            <a:avLst>
              <a:gd name="adj1" fmla="val 6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Meno 13"/>
          <p:cNvSpPr/>
          <p:nvPr/>
        </p:nvSpPr>
        <p:spPr>
          <a:xfrm>
            <a:off x="752492" y="5426929"/>
            <a:ext cx="1592056" cy="1262842"/>
          </a:xfrm>
          <a:prstGeom prst="mathMinus">
            <a:avLst>
              <a:gd name="adj1" fmla="val 6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77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5-09-23 alle 11.2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08"/>
            <a:ext cx="12192000" cy="4647875"/>
          </a:xfrm>
          <a:prstGeom prst="rect">
            <a:avLst/>
          </a:prstGeom>
        </p:spPr>
      </p:pic>
      <p:sp>
        <p:nvSpPr>
          <p:cNvPr id="3" name="Anello 2"/>
          <p:cNvSpPr/>
          <p:nvPr/>
        </p:nvSpPr>
        <p:spPr>
          <a:xfrm>
            <a:off x="2547116" y="614097"/>
            <a:ext cx="2476917" cy="1039534"/>
          </a:xfrm>
          <a:prstGeom prst="donut">
            <a:avLst>
              <a:gd name="adj" fmla="val 102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77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5352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RYGB PRIMARIO O PER REVISIONE PER GERD.</a:t>
            </a:r>
            <a:br>
              <a:rPr lang="it-IT" dirty="0" smtClean="0">
                <a:solidFill>
                  <a:srgbClr val="304297"/>
                </a:solidFill>
              </a:rPr>
            </a:br>
            <a:r>
              <a:rPr lang="it-IT" dirty="0" smtClean="0">
                <a:solidFill>
                  <a:srgbClr val="304297"/>
                </a:solidFill>
              </a:rPr>
              <a:t>NON È PIÙ LA NOSTRA SOLUZIONE A TUTTO?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Holy-Grail-Symbol-bol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26" y="1575534"/>
            <a:ext cx="4425870" cy="44258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9855294">
            <a:off x="4556859" y="2030725"/>
            <a:ext cx="39008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0" b="1" dirty="0" smtClean="0">
                <a:solidFill>
                  <a:srgbClr val="FF0000"/>
                </a:solidFill>
              </a:rPr>
              <a:t>NO</a:t>
            </a:r>
            <a:r>
              <a:rPr lang="mr-IN" sz="13000" b="1" dirty="0" smtClean="0">
                <a:solidFill>
                  <a:srgbClr val="FF0000"/>
                </a:solidFill>
              </a:rPr>
              <a:t>…</a:t>
            </a:r>
            <a:endParaRPr lang="it-IT" sz="1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7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33b073bb-98af-492f-98ef-1ff5d1ccb965_1500x15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6" y="739708"/>
            <a:ext cx="4368464" cy="4368464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TUTTAVIA</a:t>
            </a:r>
            <a:r>
              <a:rPr lang="mr-IN" dirty="0" smtClean="0">
                <a:solidFill>
                  <a:srgbClr val="304297"/>
                </a:solidFill>
              </a:rPr>
              <a:t>…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Schermata 2024-04-28 alle 22.1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566"/>
            <a:ext cx="3648261" cy="444693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 flipV="1">
            <a:off x="2390670" y="1917335"/>
            <a:ext cx="1929967" cy="11205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2269139" y="2380991"/>
            <a:ext cx="2051498" cy="55510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020957" y="3951202"/>
            <a:ext cx="2299680" cy="9512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20637" y="1643430"/>
            <a:ext cx="3747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SMALL GASTRIC POUCH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MINIMAL ACID PRODUCTION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ABSENCE OF PYLORUS </a:t>
            </a:r>
            <a:r>
              <a:rPr lang="it-IT" dirty="0" smtClean="0">
                <a:sym typeface="Wingdings"/>
              </a:rPr>
              <a:t> NO LAPLACE EFFECT</a:t>
            </a:r>
          </a:p>
          <a:p>
            <a:endParaRPr lang="it-IT" dirty="0">
              <a:sym typeface="Wingdings"/>
            </a:endParaRPr>
          </a:p>
          <a:p>
            <a:endParaRPr lang="it-IT" dirty="0" smtClean="0">
              <a:sym typeface="Wingdings"/>
            </a:endParaRPr>
          </a:p>
          <a:p>
            <a:r>
              <a:rPr lang="it-IT" dirty="0" smtClean="0">
                <a:sym typeface="Wingdings"/>
              </a:rPr>
              <a:t>ROUX LIMB  NO BILE REFLUX</a:t>
            </a:r>
            <a:endParaRPr lang="it-IT" dirty="0"/>
          </a:p>
        </p:txBody>
      </p:sp>
      <p:pic>
        <p:nvPicPr>
          <p:cNvPr id="10" name="Immagine 9" descr="lap_byp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83" y="2442433"/>
            <a:ext cx="380571" cy="6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ROUX-EN-Y? (1)</a:t>
            </a:r>
            <a:endParaRPr lang="it-IT" dirty="0">
              <a:solidFill>
                <a:srgbClr val="304297"/>
              </a:solidFill>
            </a:endParaRPr>
          </a:p>
        </p:txBody>
      </p:sp>
      <p:pic>
        <p:nvPicPr>
          <p:cNvPr id="3" name="Immagine 2" descr="Schermata 2024-04-25 alle 15.0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100"/>
            <a:ext cx="12215029" cy="43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ROUX-EN-Y? (2)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5651" y="1038087"/>
            <a:ext cx="1187806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200" dirty="0" smtClean="0"/>
              <a:t>48 PAPERS, 17437 PATIENTS</a:t>
            </a:r>
          </a:p>
          <a:p>
            <a:pPr marL="285750" indent="-285750">
              <a:buFont typeface="Arial"/>
              <a:buChar char="•"/>
            </a:pPr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b="1" dirty="0" smtClean="0"/>
              <a:t>915 PATIENTS</a:t>
            </a:r>
            <a:r>
              <a:rPr lang="it-IT" sz="2200" dirty="0" smtClean="0"/>
              <a:t> TREATED WITH REVISIONAL BARIATRIC SURGERY (RBS) </a:t>
            </a:r>
          </a:p>
          <a:p>
            <a:pPr marL="285750" indent="-285750">
              <a:buFont typeface="Arial"/>
              <a:buChar char="•"/>
            </a:pPr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 smtClean="0"/>
              <a:t>PRIOR SURGERY: </a:t>
            </a:r>
            <a:r>
              <a:rPr lang="it-IT" sz="2200" b="1" dirty="0" smtClean="0"/>
              <a:t>87% SLEEVE</a:t>
            </a:r>
            <a:r>
              <a:rPr lang="it-IT" sz="2200" dirty="0" smtClean="0"/>
              <a:t>,  6.8% OAGB</a:t>
            </a:r>
          </a:p>
          <a:p>
            <a:pPr marL="285750" indent="-285750">
              <a:buFont typeface="Arial"/>
              <a:buChar char="•"/>
            </a:pPr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 smtClean="0"/>
              <a:t>INDICATIONS: GERD 71.6%, GERD + WEIGHT ISSUES 16%, BILE REFLUX 6.2%</a:t>
            </a:r>
          </a:p>
          <a:p>
            <a:pPr marL="285750" indent="-285750">
              <a:buFont typeface="Arial"/>
              <a:buChar char="•"/>
            </a:pPr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 smtClean="0"/>
              <a:t>OVERALL </a:t>
            </a:r>
            <a:r>
              <a:rPr lang="it-IT" sz="2200" b="1" dirty="0" smtClean="0"/>
              <a:t>7% OF GERD </a:t>
            </a:r>
            <a:r>
              <a:rPr lang="it-IT" sz="2200" dirty="0" smtClean="0"/>
              <a:t>AFTER PRIMARY SURGERY </a:t>
            </a:r>
            <a:r>
              <a:rPr lang="it-IT" sz="2200" b="1" dirty="0" smtClean="0"/>
              <a:t>REQUIRING RBS</a:t>
            </a:r>
          </a:p>
          <a:p>
            <a:pPr marL="285750" indent="-285750">
              <a:buFont typeface="Arial"/>
              <a:buChar char="•"/>
            </a:pPr>
            <a:endParaRPr lang="it-IT" sz="2200" b="1" dirty="0"/>
          </a:p>
          <a:p>
            <a:pPr marL="285750" indent="-285750">
              <a:buFont typeface="Arial"/>
              <a:buChar char="•"/>
            </a:pPr>
            <a:r>
              <a:rPr lang="it-IT" sz="2200" dirty="0" smtClean="0"/>
              <a:t>REVISIONAL SURGERY: </a:t>
            </a:r>
            <a:r>
              <a:rPr lang="it-IT" sz="2200" b="1" dirty="0" smtClean="0"/>
              <a:t>73.2% RYGB</a:t>
            </a:r>
            <a:r>
              <a:rPr lang="it-IT" sz="2200" dirty="0" smtClean="0"/>
              <a:t>, </a:t>
            </a:r>
            <a:r>
              <a:rPr lang="it-IT" sz="2200" b="1" dirty="0" smtClean="0"/>
              <a:t>RYGB + HHR</a:t>
            </a:r>
            <a:r>
              <a:rPr lang="it-IT" sz="2200" dirty="0" smtClean="0"/>
              <a:t>, OAGB, RE-SG, SEROMYOTOMY</a:t>
            </a:r>
          </a:p>
          <a:p>
            <a:pPr marL="285750" indent="-285750">
              <a:buFont typeface="Arial"/>
              <a:buChar char="•"/>
            </a:pPr>
            <a:endParaRPr lang="it-IT" sz="2200" b="1" dirty="0"/>
          </a:p>
          <a:p>
            <a:pPr marL="285750" indent="-285750">
              <a:buFont typeface="Arial"/>
              <a:buChar char="•"/>
            </a:pPr>
            <a:r>
              <a:rPr lang="it-IT" sz="2200" dirty="0" smtClean="0"/>
              <a:t>RESULTS: </a:t>
            </a:r>
            <a:r>
              <a:rPr lang="it-IT" sz="2200" b="1" dirty="0" smtClean="0"/>
              <a:t>99% REMISSION OF GERD</a:t>
            </a:r>
          </a:p>
        </p:txBody>
      </p:sp>
    </p:spTree>
    <p:extLst>
      <p:ext uri="{BB962C8B-B14F-4D97-AF65-F5344CB8AC3E}">
        <p14:creationId xmlns:p14="http://schemas.microsoft.com/office/powerpoint/2010/main" val="15430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8 alle 22.34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"/>
          <a:stretch/>
        </p:blipFill>
        <p:spPr>
          <a:xfrm>
            <a:off x="683826" y="759938"/>
            <a:ext cx="10731891" cy="3955478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8513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dirty="0" smtClean="0">
                <a:solidFill>
                  <a:srgbClr val="304297"/>
                </a:solidFill>
              </a:rPr>
              <a:t>WHY ROUX-EN-Y? (3)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499834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it-IT" sz="2200" b="1" dirty="0" smtClean="0"/>
              <a:t>874 RYGB </a:t>
            </a:r>
            <a:r>
              <a:rPr lang="it-IT" sz="2200" dirty="0" smtClean="0"/>
              <a:t>AFTER FAILED ANTIREFLUX SURGERY (NISSEN)</a:t>
            </a:r>
          </a:p>
          <a:p>
            <a:pPr algn="ctr"/>
            <a:endParaRPr lang="it-IT" sz="2200" dirty="0"/>
          </a:p>
          <a:p>
            <a:pPr marL="285750" indent="-285750" algn="ctr">
              <a:buFont typeface="Arial"/>
              <a:buChar char="•"/>
            </a:pPr>
            <a:r>
              <a:rPr lang="it-IT" sz="2200" b="1" dirty="0" smtClean="0"/>
              <a:t>GERD IMPROVEMENT 92.6% </a:t>
            </a:r>
            <a:r>
              <a:rPr lang="it-IT" sz="2200" dirty="0"/>
              <a:t>(F-UP 25 MONTHS)</a:t>
            </a:r>
          </a:p>
        </p:txBody>
      </p:sp>
    </p:spTree>
    <p:extLst>
      <p:ext uri="{BB962C8B-B14F-4D97-AF65-F5344CB8AC3E}">
        <p14:creationId xmlns:p14="http://schemas.microsoft.com/office/powerpoint/2010/main" val="15430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491</TotalTime>
  <Words>596</Words>
  <Application>Microsoft Macintosh PowerPoint</Application>
  <PresentationFormat>Personalizzato</PresentationFormat>
  <Paragraphs>99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RetrospectVTI</vt:lpstr>
      <vt:lpstr>RYGB PRIMARIO O PER REVISIONE PER GERD. NON È PIÙ LA NOSTRA SOLUZIONE A TUTTO?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Giacomo Piatto</cp:lastModifiedBy>
  <cp:revision>37</cp:revision>
  <dcterms:created xsi:type="dcterms:W3CDTF">2022-02-27T17:36:31Z</dcterms:created>
  <dcterms:modified xsi:type="dcterms:W3CDTF">2025-09-24T10:31:19Z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